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15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8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4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8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8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44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46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8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3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133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9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9912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235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15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07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E808F-AE70-49F3-A6B6-5EF4B4D79068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825A6C-024A-48DF-BBE7-F83221FD4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1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hmerbuddhison.net/nb_N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131CF2-BD5A-49D6-B5E8-E5E4179EF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811" y="580467"/>
            <a:ext cx="2808256" cy="27548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431908-176A-4D29-8391-8ED4536B2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2099" y="342966"/>
            <a:ext cx="7325187" cy="963538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latin typeface="Georgia" panose="02040502050405020303" pitchFamily="18" charset="0"/>
                <a:cs typeface="Arial" panose="020B0604020202020204" pitchFamily="34" charset="0"/>
              </a:rPr>
              <a:t>Khmer Buddhist Forening (KBF)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C520D-86C9-45F1-BE2E-DAAD4348E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2392402"/>
            <a:ext cx="8915399" cy="847713"/>
          </a:xfrm>
        </p:spPr>
        <p:txBody>
          <a:bodyPr>
            <a:normAutofit/>
          </a:bodyPr>
          <a:lstStyle/>
          <a:p>
            <a:pPr algn="ctr"/>
            <a:r>
              <a:rPr lang="nb-NO" sz="4000" b="1" dirty="0">
                <a:latin typeface="Georgia" panose="02040502050405020303" pitchFamily="18" charset="0"/>
              </a:rPr>
              <a:t>Buddhisme</a:t>
            </a:r>
            <a:endParaRPr lang="en-US" sz="4000" b="1" dirty="0">
              <a:latin typeface="Georgia" panose="02040502050405020303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2186EF3-13CE-4299-BF59-C294D4B3DFFC}"/>
              </a:ext>
            </a:extLst>
          </p:cNvPr>
          <p:cNvSpPr txBox="1">
            <a:spLocks/>
          </p:cNvSpPr>
          <p:nvPr/>
        </p:nvSpPr>
        <p:spPr>
          <a:xfrm>
            <a:off x="1809172" y="4713261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latin typeface="Georgia" panose="02040502050405020303" pitchFamily="18" charset="0"/>
              </a:rPr>
              <a:t>Av Nath Men, KBF daglig leder</a:t>
            </a:r>
          </a:p>
          <a:p>
            <a:pPr algn="r"/>
            <a:r>
              <a:rPr lang="nb-NO" sz="1600" dirty="0">
                <a:latin typeface="Georgia" panose="02040502050405020303" pitchFamily="18" charset="0"/>
              </a:rPr>
              <a:t>Buddhist 2563 / 2019</a:t>
            </a:r>
          </a:p>
          <a:p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3F9C962-51CF-4262-8973-5F64E807A663}"/>
              </a:ext>
            </a:extLst>
          </p:cNvPr>
          <p:cNvSpPr txBox="1">
            <a:spLocks/>
          </p:cNvSpPr>
          <p:nvPr/>
        </p:nvSpPr>
        <p:spPr>
          <a:xfrm>
            <a:off x="1809172" y="5737943"/>
            <a:ext cx="9098973" cy="67549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>
                <a:latin typeface="Georgia" panose="02040502050405020303" pitchFamily="18" charset="0"/>
              </a:rPr>
              <a:t>Senterveien</a:t>
            </a:r>
            <a:r>
              <a:rPr lang="en-US" sz="1600" dirty="0">
                <a:latin typeface="Georgia" panose="02040502050405020303" pitchFamily="18" charset="0"/>
              </a:rPr>
              <a:t> 54, Apartment 112, 4790 Lillesand, NORWAY. </a:t>
            </a:r>
            <a:r>
              <a:rPr lang="en-US" sz="1600" dirty="0" err="1">
                <a:latin typeface="Georgia" panose="02040502050405020303" pitchFamily="18" charset="0"/>
              </a:rPr>
              <a:t>OrgNr</a:t>
            </a:r>
            <a:r>
              <a:rPr lang="en-US" sz="1600" dirty="0">
                <a:latin typeface="Georgia" panose="02040502050405020303" pitchFamily="18" charset="0"/>
              </a:rPr>
              <a:t>: 980 411 931</a:t>
            </a:r>
          </a:p>
          <a:p>
            <a:r>
              <a:rPr lang="en-US" sz="1600" dirty="0" err="1">
                <a:latin typeface="Georgia" panose="02040502050405020303" pitchFamily="18" charset="0"/>
              </a:rPr>
              <a:t>Hjmmeside</a:t>
            </a:r>
            <a:r>
              <a:rPr lang="en-US" sz="1600" dirty="0">
                <a:latin typeface="Georgia" panose="02040502050405020303" pitchFamily="18" charset="0"/>
              </a:rPr>
              <a:t>: </a:t>
            </a:r>
            <a:r>
              <a:rPr lang="en-US" sz="1600" dirty="0">
                <a:solidFill>
                  <a:srgbClr val="0070C0"/>
                </a:solidFill>
                <a:latin typeface="Georgia" panose="020405020504050203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https://khmerbuddhison.net</a:t>
            </a:r>
            <a:endParaRPr lang="en-US" sz="1600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33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8E0B-3F76-4725-8684-D99CA1CA8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725" y="529437"/>
            <a:ext cx="8911687" cy="1280890"/>
          </a:xfrm>
        </p:spPr>
        <p:txBody>
          <a:bodyPr>
            <a:normAutofit/>
          </a:bodyPr>
          <a:lstStyle/>
          <a:p>
            <a:r>
              <a:rPr lang="nb-NO" sz="2400" b="1" dirty="0">
                <a:latin typeface="Georgia" panose="02040502050405020303" pitchFamily="18" charset="0"/>
              </a:rPr>
              <a:t>Innledning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F88DB-7600-40BD-8A13-F25B73E0D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8011" y="1540189"/>
            <a:ext cx="9261043" cy="377762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Georgia" panose="02040502050405020303" pitchFamily="18" charset="0"/>
              </a:rPr>
              <a:t>Mer </a:t>
            </a:r>
            <a:r>
              <a:rPr lang="en-US" sz="2000" dirty="0" err="1">
                <a:latin typeface="Georgia" panose="02040502050405020303" pitchFamily="18" charset="0"/>
              </a:rPr>
              <a:t>enn</a:t>
            </a:r>
            <a:r>
              <a:rPr lang="en-US" sz="2000" dirty="0">
                <a:latin typeface="Georgia" panose="02040502050405020303" pitchFamily="18" charset="0"/>
              </a:rPr>
              <a:t> 535 </a:t>
            </a:r>
            <a:r>
              <a:rPr lang="nb-NO" sz="2000" dirty="0">
                <a:latin typeface="Georgia" panose="02040502050405020303" pitchFamily="18" charset="0"/>
              </a:rPr>
              <a:t>millioner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buddhister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i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verden</a:t>
            </a:r>
            <a:r>
              <a:rPr lang="en-US" sz="2000" dirty="0">
                <a:latin typeface="Georgia" panose="02040502050405020303" pitchFamily="18" charset="0"/>
              </a:rPr>
              <a:t> (</a:t>
            </a:r>
            <a:r>
              <a:rPr lang="en-US" sz="2000" dirty="0" err="1">
                <a:latin typeface="Georgia" panose="02040502050405020303" pitchFamily="18" charset="0"/>
              </a:rPr>
              <a:t>Buddhistforbundet</a:t>
            </a:r>
            <a:r>
              <a:rPr lang="en-US" sz="2000" dirty="0">
                <a:latin typeface="Georgia" panose="02040502050405020303" pitchFamily="18" charset="0"/>
              </a:rPr>
              <a:t> BF:2015)</a:t>
            </a:r>
          </a:p>
          <a:p>
            <a:r>
              <a:rPr lang="en-US" sz="2000" dirty="0">
                <a:latin typeface="Georgia" panose="02040502050405020303" pitchFamily="18" charset="0"/>
              </a:rPr>
              <a:t>Buddha (</a:t>
            </a:r>
            <a:r>
              <a:rPr lang="en-US" sz="2000" dirty="0" err="1">
                <a:latin typeface="Georgia" panose="02040502050405020303" pitchFamily="18" charset="0"/>
              </a:rPr>
              <a:t>Navn</a:t>
            </a:r>
            <a:r>
              <a:rPr lang="en-US" sz="2000" dirty="0">
                <a:latin typeface="Georgia" panose="02040502050405020303" pitchFamily="18" charset="0"/>
              </a:rPr>
              <a:t>: Siddhartha Gautama) </a:t>
            </a:r>
            <a:r>
              <a:rPr lang="en-US" sz="2000" dirty="0" err="1">
                <a:latin typeface="Georgia" panose="02040502050405020303" pitchFamily="18" charset="0"/>
              </a:rPr>
              <a:t>ble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født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i</a:t>
            </a:r>
            <a:r>
              <a:rPr lang="en-US" sz="2000" dirty="0">
                <a:latin typeface="Georgia" panose="02040502050405020303" pitchFamily="18" charset="0"/>
              </a:rPr>
              <a:t> India (563 – 483 </a:t>
            </a:r>
            <a:r>
              <a:rPr lang="en-US" sz="2000" dirty="0" err="1">
                <a:latin typeface="Georgia" panose="02040502050405020303" pitchFamily="18" charset="0"/>
              </a:rPr>
              <a:t>f.Kr</a:t>
            </a:r>
            <a:r>
              <a:rPr lang="en-US" sz="2000" dirty="0">
                <a:latin typeface="Georgia" panose="02040502050405020303" pitchFamily="18" charset="0"/>
              </a:rPr>
              <a:t>): </a:t>
            </a:r>
            <a:r>
              <a:rPr lang="en-US" sz="2000" dirty="0" err="1">
                <a:latin typeface="Georgia" panose="02040502050405020303" pitchFamily="18" charset="0"/>
              </a:rPr>
              <a:t>Født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sted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i</a:t>
            </a:r>
            <a:r>
              <a:rPr lang="en-US" sz="2000" dirty="0">
                <a:latin typeface="Georgia" panose="02040502050405020303" pitchFamily="18" charset="0"/>
              </a:rPr>
              <a:t> Lumbini, Nepal (</a:t>
            </a:r>
            <a:r>
              <a:rPr lang="en-US" sz="2000" dirty="0" err="1">
                <a:latin typeface="Georgia" panose="02040502050405020303" pitchFamily="18" charset="0"/>
              </a:rPr>
              <a:t>Nåtid</a:t>
            </a:r>
            <a:r>
              <a:rPr lang="en-US" sz="2000" dirty="0">
                <a:latin typeface="Georgia" panose="02040502050405020303" pitchFamily="18" charset="0"/>
              </a:rPr>
              <a:t>) </a:t>
            </a:r>
            <a:r>
              <a:rPr lang="en-US" sz="2000" dirty="0" err="1">
                <a:latin typeface="Georgia" panose="02040502050405020303" pitchFamily="18" charset="0"/>
              </a:rPr>
              <a:t>og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bortgang</a:t>
            </a:r>
            <a:r>
              <a:rPr lang="en-US" sz="2000" dirty="0">
                <a:latin typeface="Georgia" panose="02040502050405020303" pitchFamily="18" charset="0"/>
              </a:rPr>
              <a:t> (</a:t>
            </a:r>
            <a:r>
              <a:rPr lang="en-US" sz="2000" dirty="0" err="1">
                <a:latin typeface="Georgia" panose="02040502050405020303" pitchFamily="18" charset="0"/>
              </a:rPr>
              <a:t>døde</a:t>
            </a:r>
            <a:r>
              <a:rPr lang="en-US" sz="2000" dirty="0">
                <a:latin typeface="Georgia" panose="02040502050405020303" pitchFamily="18" charset="0"/>
              </a:rPr>
              <a:t>) </a:t>
            </a:r>
            <a:r>
              <a:rPr lang="en-US" sz="2000" dirty="0" err="1">
                <a:latin typeface="Georgia" panose="02040502050405020303" pitchFamily="18" charset="0"/>
              </a:rPr>
              <a:t>i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Kushinagar</a:t>
            </a:r>
            <a:r>
              <a:rPr lang="en-US" sz="2000" dirty="0">
                <a:latin typeface="Georgia" panose="02040502050405020303" pitchFamily="18" charset="0"/>
              </a:rPr>
              <a:t>, India. </a:t>
            </a:r>
          </a:p>
          <a:p>
            <a:r>
              <a:rPr lang="en-US" sz="2000" dirty="0">
                <a:latin typeface="Georgia" panose="02040502050405020303" pitchFamily="18" charset="0"/>
              </a:rPr>
              <a:t>Det </a:t>
            </a:r>
            <a:r>
              <a:rPr lang="en-US" sz="2000" dirty="0" err="1">
                <a:latin typeface="Georgia" panose="02040502050405020303" pitchFamily="18" charset="0"/>
              </a:rPr>
              <a:t>finnes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mest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i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øst</a:t>
            </a:r>
            <a:r>
              <a:rPr lang="en-US" sz="2000" dirty="0">
                <a:latin typeface="Georgia" panose="02040502050405020303" pitchFamily="18" charset="0"/>
              </a:rPr>
              <a:t>-Asia (Kina, Japan, Korea, Mongolia), </a:t>
            </a:r>
            <a:r>
              <a:rPr lang="en-US" sz="2000" dirty="0" err="1">
                <a:latin typeface="Georgia" panose="02040502050405020303" pitchFamily="18" charset="0"/>
              </a:rPr>
              <a:t>og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sørøst</a:t>
            </a:r>
            <a:r>
              <a:rPr lang="en-US" sz="2000" dirty="0">
                <a:latin typeface="Georgia" panose="02040502050405020303" pitchFamily="18" charset="0"/>
              </a:rPr>
              <a:t>-Asia (</a:t>
            </a:r>
            <a:r>
              <a:rPr lang="en-US" sz="2000" dirty="0" err="1">
                <a:latin typeface="Georgia" panose="02040502050405020303" pitchFamily="18" charset="0"/>
              </a:rPr>
              <a:t>Kambodsja</a:t>
            </a:r>
            <a:r>
              <a:rPr lang="en-US" sz="2000" dirty="0">
                <a:latin typeface="Georgia" panose="02040502050405020303" pitchFamily="18" charset="0"/>
              </a:rPr>
              <a:t> (95%), Thailand (90%), Burma (85%), Sri-Lanka (70%), Vietnam, Laos,… </a:t>
            </a:r>
            <a:r>
              <a:rPr lang="en-US" sz="2000" dirty="0" err="1">
                <a:latin typeface="Georgia" panose="02040502050405020303" pitchFamily="18" charset="0"/>
              </a:rPr>
              <a:t>osv</a:t>
            </a:r>
            <a:r>
              <a:rPr lang="en-US" sz="2000" dirty="0">
                <a:latin typeface="Georgia" panose="02040502050405020303" pitchFamily="18" charset="0"/>
              </a:rPr>
              <a:t>.</a:t>
            </a:r>
          </a:p>
          <a:p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Sprer</a:t>
            </a:r>
            <a:r>
              <a:rPr lang="en-US" sz="2000" dirty="0">
                <a:latin typeface="Georgia" panose="02040502050405020303" pitchFamily="18" charset="0"/>
              </a:rPr>
              <a:t> seg </a:t>
            </a:r>
            <a:r>
              <a:rPr lang="en-US" sz="2000" dirty="0" err="1">
                <a:latin typeface="Georgia" panose="02040502050405020303" pitchFamily="18" charset="0"/>
              </a:rPr>
              <a:t>til</a:t>
            </a:r>
            <a:r>
              <a:rPr lang="en-US" sz="2000" dirty="0">
                <a:latin typeface="Georgia" panose="02040502050405020303" pitchFamily="18" charset="0"/>
              </a:rPr>
              <a:t> USA, Canada, </a:t>
            </a:r>
            <a:r>
              <a:rPr lang="en-US" sz="2000" dirty="0" err="1">
                <a:latin typeface="Georgia" panose="02040502050405020303" pitchFamily="18" charset="0"/>
              </a:rPr>
              <a:t>Sør</a:t>
            </a:r>
            <a:r>
              <a:rPr lang="en-US" sz="2000" dirty="0">
                <a:latin typeface="Georgia" panose="02040502050405020303" pitchFamily="18" charset="0"/>
              </a:rPr>
              <a:t> Amerika, Australia , Europa, Africa –(</a:t>
            </a:r>
            <a:r>
              <a:rPr lang="en-US" sz="2000" dirty="0" err="1">
                <a:latin typeface="Georgia" panose="02040502050405020303" pitchFamily="18" charset="0"/>
              </a:rPr>
              <a:t>Innvandringer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og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flytninger</a:t>
            </a:r>
            <a:r>
              <a:rPr lang="en-US" sz="2000" dirty="0">
                <a:latin typeface="Georgia" panose="02040502050405020303" pitchFamily="18" charset="0"/>
              </a:rPr>
              <a:t>).</a:t>
            </a:r>
            <a:endParaRPr lang="km-KH" sz="2000" dirty="0">
              <a:latin typeface="Georgia" panose="02040502050405020303" pitchFamily="18" charset="0"/>
            </a:endParaRPr>
          </a:p>
          <a:p>
            <a:r>
              <a:rPr lang="nb-NO" sz="2000" dirty="0">
                <a:latin typeface="Georgia" panose="02040502050405020303" pitchFamily="18" charset="0"/>
              </a:rPr>
              <a:t>Buddhister i Norge – ca 40000 (8%), (BF:2015)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432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A58E-23E7-4987-A891-1EAD4FBF7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630710"/>
            <a:ext cx="9910618" cy="835235"/>
          </a:xfrm>
        </p:spPr>
        <p:txBody>
          <a:bodyPr>
            <a:normAutofit fontScale="90000"/>
          </a:bodyPr>
          <a:lstStyle/>
          <a:p>
            <a:r>
              <a:rPr lang="en-US" sz="2700" b="1" dirty="0" err="1">
                <a:latin typeface="Georgia" panose="02040502050405020303" pitchFamily="18" charset="0"/>
              </a:rPr>
              <a:t>Retninger</a:t>
            </a:r>
            <a:r>
              <a:rPr lang="en-US" sz="2700" b="1" dirty="0">
                <a:latin typeface="Georgia" panose="02040502050405020303" pitchFamily="18" charset="0"/>
              </a:rPr>
              <a:t> – </a:t>
            </a:r>
            <a:r>
              <a:rPr lang="en-US" sz="2700" b="1" dirty="0" err="1">
                <a:latin typeface="Georgia" panose="02040502050405020303" pitchFamily="18" charset="0"/>
              </a:rPr>
              <a:t>blir</a:t>
            </a:r>
            <a:r>
              <a:rPr lang="en-US" sz="2700" b="1" dirty="0">
                <a:latin typeface="Georgia" panose="02040502050405020303" pitchFamily="18" charset="0"/>
              </a:rPr>
              <a:t> </a:t>
            </a:r>
            <a:r>
              <a:rPr lang="en-US" sz="2700" b="1" dirty="0" err="1">
                <a:latin typeface="Georgia" panose="02040502050405020303" pitchFamily="18" charset="0"/>
              </a:rPr>
              <a:t>delt</a:t>
            </a:r>
            <a:r>
              <a:rPr lang="en-US" sz="2700" b="1" dirty="0">
                <a:latin typeface="Georgia" panose="02040502050405020303" pitchFamily="18" charset="0"/>
              </a:rPr>
              <a:t> </a:t>
            </a:r>
            <a:r>
              <a:rPr lang="en-US" sz="2700" b="1" dirty="0" err="1">
                <a:latin typeface="Georgia" panose="02040502050405020303" pitchFamily="18" charset="0"/>
              </a:rPr>
              <a:t>i</a:t>
            </a:r>
            <a:r>
              <a:rPr lang="en-US" sz="2700" b="1" dirty="0">
                <a:latin typeface="Georgia" panose="02040502050405020303" pitchFamily="18" charset="0"/>
              </a:rPr>
              <a:t> 2 </a:t>
            </a:r>
            <a:r>
              <a:rPr lang="en-US" sz="2700" b="1" dirty="0" err="1">
                <a:latin typeface="Georgia" panose="02040502050405020303" pitchFamily="18" charset="0"/>
              </a:rPr>
              <a:t>vogner</a:t>
            </a:r>
            <a:r>
              <a:rPr lang="en-US" sz="2700" b="1" dirty="0">
                <a:latin typeface="Georgia" panose="02040502050405020303" pitchFamily="18" charset="0"/>
              </a:rPr>
              <a:t> (Theravada </a:t>
            </a:r>
            <a:r>
              <a:rPr lang="en-US" sz="2700" b="1" dirty="0" err="1">
                <a:latin typeface="Georgia" panose="02040502050405020303" pitchFamily="18" charset="0"/>
              </a:rPr>
              <a:t>og</a:t>
            </a:r>
            <a:r>
              <a:rPr lang="en-US" sz="2700" b="1" dirty="0">
                <a:latin typeface="Georgia" panose="02040502050405020303" pitchFamily="18" charset="0"/>
              </a:rPr>
              <a:t> Mahayana)</a:t>
            </a:r>
            <a:br>
              <a:rPr lang="en-US" b="1" dirty="0"/>
            </a:b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4DC11-DBFD-4C6C-8DBE-F49B18F1F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600" y="1376217"/>
            <a:ext cx="9559452" cy="5033819"/>
          </a:xfrm>
        </p:spPr>
        <p:txBody>
          <a:bodyPr>
            <a:normAutofit/>
          </a:bodyPr>
          <a:lstStyle/>
          <a:p>
            <a:r>
              <a:rPr lang="nb-NO" sz="2000" b="1" dirty="0">
                <a:latin typeface="Georgia" panose="02040502050405020303" pitchFamily="18" charset="0"/>
              </a:rPr>
              <a:t>Theravada eller </a:t>
            </a:r>
            <a:r>
              <a:rPr lang="en-US" sz="2000" b="1" dirty="0">
                <a:latin typeface="Georgia" panose="02040502050405020303" pitchFamily="18" charset="0"/>
              </a:rPr>
              <a:t>Hinayana</a:t>
            </a:r>
            <a:r>
              <a:rPr lang="nb-NO" sz="2000" b="1" dirty="0">
                <a:latin typeface="Georgia" panose="02040502050405020303" pitchFamily="18" charset="0"/>
              </a:rPr>
              <a:t> (liten vong eller eldste lære) </a:t>
            </a:r>
          </a:p>
          <a:p>
            <a:pPr lvl="1"/>
            <a:r>
              <a:rPr lang="nn-NO" sz="2000" dirty="0">
                <a:latin typeface="Georgia" panose="02040502050405020303" pitchFamily="18" charset="0"/>
              </a:rPr>
              <a:t>Sri Lanka, Myanmar, Thailand, Kambodsja, Laos og Sør Vietnam. </a:t>
            </a:r>
          </a:p>
          <a:p>
            <a:pPr lvl="1"/>
            <a:r>
              <a:rPr lang="nn-NO" sz="2000" dirty="0">
                <a:latin typeface="Georgia" panose="02040502050405020303" pitchFamily="18" charset="0"/>
              </a:rPr>
              <a:t>Buddhister må praktisere som Buddha – hensikt til </a:t>
            </a:r>
            <a:r>
              <a:rPr lang="nn-NO" sz="2000" b="1" dirty="0">
                <a:latin typeface="Georgia" panose="02040502050405020303" pitchFamily="18" charset="0"/>
              </a:rPr>
              <a:t>Nirvana</a:t>
            </a:r>
            <a:r>
              <a:rPr lang="nn-NO" sz="2000" dirty="0">
                <a:latin typeface="Georgia" panose="02040502050405020303" pitchFamily="18" charset="0"/>
              </a:rPr>
              <a:t>/</a:t>
            </a:r>
            <a:r>
              <a:rPr lang="en-US" sz="2000" b="1" dirty="0">
                <a:latin typeface="Georgia" panose="02040502050405020303" pitchFamily="18" charset="0"/>
              </a:rPr>
              <a:t>Nibbana</a:t>
            </a:r>
            <a:r>
              <a:rPr lang="nn-NO" sz="2000" dirty="0">
                <a:latin typeface="Georgia" panose="02040502050405020303" pitchFamily="18" charset="0"/>
              </a:rPr>
              <a:t> (bortgang)</a:t>
            </a:r>
          </a:p>
          <a:p>
            <a:r>
              <a:rPr lang="nn-NO" sz="2000" b="1" dirty="0">
                <a:latin typeface="Georgia" panose="02040502050405020303" pitchFamily="18" charset="0"/>
              </a:rPr>
              <a:t>Mahayana (Stor vogn)</a:t>
            </a:r>
            <a:r>
              <a:rPr lang="nn-NO" sz="2000" dirty="0">
                <a:latin typeface="Georgia" panose="02040502050405020303" pitchFamily="18" charset="0"/>
              </a:rPr>
              <a:t> er delt i flere som </a:t>
            </a:r>
            <a:r>
              <a:rPr lang="en-US" sz="2000" b="1" dirty="0" err="1">
                <a:latin typeface="Georgia" panose="02040502050405020303" pitchFamily="18" charset="0"/>
              </a:rPr>
              <a:t>Tantrayana</a:t>
            </a:r>
            <a:r>
              <a:rPr lang="en-US" sz="2000" b="1" dirty="0">
                <a:latin typeface="Georgia" panose="02040502050405020303" pitchFamily="18" charset="0"/>
              </a:rPr>
              <a:t>, </a:t>
            </a:r>
            <a:r>
              <a:rPr lang="en-US" sz="2000" b="1" dirty="0" err="1">
                <a:latin typeface="Georgia" panose="02040502050405020303" pitchFamily="18" charset="0"/>
              </a:rPr>
              <a:t>Tibetanskbuddhisme</a:t>
            </a:r>
            <a:r>
              <a:rPr lang="en-US" sz="2000" b="1" dirty="0">
                <a:latin typeface="Georgia" panose="02040502050405020303" pitchFamily="18" charset="0"/>
              </a:rPr>
              <a:t>, </a:t>
            </a:r>
            <a:r>
              <a:rPr lang="en-US" sz="2000" dirty="0" err="1">
                <a:latin typeface="Georgia" panose="02040502050405020303" pitchFamily="18" charset="0"/>
              </a:rPr>
              <a:t>og</a:t>
            </a:r>
            <a:r>
              <a:rPr lang="en-US" sz="2000" b="1" dirty="0">
                <a:latin typeface="Georgia" panose="02040502050405020303" pitchFamily="18" charset="0"/>
              </a:rPr>
              <a:t> Zen </a:t>
            </a:r>
            <a:r>
              <a:rPr lang="en-US" sz="2000" dirty="0">
                <a:latin typeface="Georgia" panose="02040502050405020303" pitchFamily="18" charset="0"/>
              </a:rPr>
              <a:t>(Japan)</a:t>
            </a:r>
            <a:r>
              <a:rPr lang="en-US" sz="2000" b="1" dirty="0">
                <a:latin typeface="Georgia" panose="02040502050405020303" pitchFamily="18" charset="0"/>
              </a:rPr>
              <a:t>.</a:t>
            </a:r>
            <a:endParaRPr lang="nn-NO" sz="2000" dirty="0">
              <a:latin typeface="Georgia" panose="02040502050405020303" pitchFamily="18" charset="0"/>
            </a:endParaRPr>
          </a:p>
          <a:p>
            <a:pPr lvl="1"/>
            <a:r>
              <a:rPr lang="nn-NO" sz="2000" dirty="0">
                <a:latin typeface="Georgia" panose="02040502050405020303" pitchFamily="18" charset="0"/>
              </a:rPr>
              <a:t>Kina, Vietnam, Japan, Korea, Mogolia og noen land i sørøst-Asia.</a:t>
            </a:r>
          </a:p>
          <a:p>
            <a:pPr lvl="1"/>
            <a:r>
              <a:rPr lang="nn-NO" sz="2000" dirty="0">
                <a:latin typeface="Georgia" panose="02040502050405020303" pitchFamily="18" charset="0"/>
              </a:rPr>
              <a:t>Buddhidter lærer etter Buddha’s tanken – Flere kan gå </a:t>
            </a:r>
            <a:r>
              <a:rPr lang="nn-NO" sz="2000" b="1" dirty="0">
                <a:latin typeface="Georgia" panose="02040502050405020303" pitchFamily="18" charset="0"/>
              </a:rPr>
              <a:t>Nirvana</a:t>
            </a:r>
            <a:r>
              <a:rPr lang="nn-NO" sz="2000" dirty="0">
                <a:latin typeface="Georgia" panose="02040502050405020303" pitchFamily="18" charset="0"/>
              </a:rPr>
              <a:t>/</a:t>
            </a:r>
            <a:r>
              <a:rPr lang="en-US" sz="2000" b="1" dirty="0">
                <a:latin typeface="Georgia" panose="02040502050405020303" pitchFamily="18" charset="0"/>
              </a:rPr>
              <a:t>Nibbana</a:t>
            </a:r>
            <a:r>
              <a:rPr lang="nn-NO" sz="2000" dirty="0">
                <a:latin typeface="Georgia" panose="02040502050405020303" pitchFamily="18" charset="0"/>
              </a:rPr>
              <a:t> (Bortgang).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1401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9B025-9C87-4EFE-B0A9-3FF3AB6A7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289" y="538396"/>
            <a:ext cx="8911687" cy="816763"/>
          </a:xfrm>
        </p:spPr>
        <p:txBody>
          <a:bodyPr>
            <a:normAutofit/>
          </a:bodyPr>
          <a:lstStyle/>
          <a:p>
            <a:r>
              <a:rPr lang="nb-NO" sz="2400" b="1" dirty="0">
                <a:latin typeface="Georgia" panose="02040502050405020303" pitchFamily="18" charset="0"/>
              </a:rPr>
              <a:t>Hvem må praktisere Buddhist reglene?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C1D22-B448-4093-9291-C23DA256A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3576" y="1265382"/>
            <a:ext cx="8915400" cy="4052429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Georgia" panose="02040502050405020303" pitchFamily="18" charset="0"/>
              </a:rPr>
              <a:t>Munker </a:t>
            </a:r>
          </a:p>
          <a:p>
            <a:r>
              <a:rPr lang="nb-NO" sz="2000" dirty="0">
                <a:latin typeface="Georgia" panose="02040502050405020303" pitchFamily="18" charset="0"/>
              </a:rPr>
              <a:t>Nonner</a:t>
            </a:r>
          </a:p>
          <a:p>
            <a:r>
              <a:rPr lang="nb-NO" sz="2000" dirty="0">
                <a:latin typeface="Georgia" panose="02040502050405020303" pitchFamily="18" charset="0"/>
              </a:rPr>
              <a:t>Buddhister har frivillig å bestemme seg selv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1E069A-58B5-43CF-8965-372384939DF9}"/>
              </a:ext>
            </a:extLst>
          </p:cNvPr>
          <p:cNvSpPr txBox="1">
            <a:spLocks/>
          </p:cNvSpPr>
          <p:nvPr/>
        </p:nvSpPr>
        <p:spPr>
          <a:xfrm>
            <a:off x="2173576" y="3232727"/>
            <a:ext cx="8799946" cy="9541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b-NO" sz="2400" b="1" dirty="0">
                <a:latin typeface="Georgia" panose="02040502050405020303" pitchFamily="18" charset="0"/>
              </a:rPr>
              <a:t>Buddhister lærer etter: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F698C7-89A1-4DCC-91E4-AD9B4D2A5323}"/>
              </a:ext>
            </a:extLst>
          </p:cNvPr>
          <p:cNvSpPr txBox="1">
            <a:spLocks/>
          </p:cNvSpPr>
          <p:nvPr/>
        </p:nvSpPr>
        <p:spPr>
          <a:xfrm>
            <a:off x="2173576" y="3914420"/>
            <a:ext cx="8915400" cy="2041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latin typeface="Georgia" panose="02040502050405020303" pitchFamily="18" charset="0"/>
              </a:rPr>
              <a:t>Buddha</a:t>
            </a:r>
          </a:p>
          <a:p>
            <a:r>
              <a:rPr lang="nb-NO" sz="2000" dirty="0">
                <a:latin typeface="Georgia" panose="02040502050405020303" pitchFamily="18" charset="0"/>
              </a:rPr>
              <a:t>Dharma (buddhist regler, og med tanke)</a:t>
            </a:r>
          </a:p>
          <a:p>
            <a:r>
              <a:rPr lang="nb-NO" sz="2000" dirty="0">
                <a:latin typeface="Georgia" panose="02040502050405020303" pitchFamily="18" charset="0"/>
              </a:rPr>
              <a:t>Munker</a:t>
            </a:r>
          </a:p>
        </p:txBody>
      </p:sp>
    </p:spTree>
    <p:extLst>
      <p:ext uri="{BB962C8B-B14F-4D97-AF65-F5344CB8AC3E}">
        <p14:creationId xmlns:p14="http://schemas.microsoft.com/office/powerpoint/2010/main" val="2426777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D696C-1E52-4555-B4E0-99248A82D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1" y="624110"/>
            <a:ext cx="9371012" cy="1280890"/>
          </a:xfrm>
        </p:spPr>
        <p:txBody>
          <a:bodyPr>
            <a:normAutofit/>
          </a:bodyPr>
          <a:lstStyle/>
          <a:p>
            <a:r>
              <a:rPr lang="nb-NO" sz="2800" b="1" dirty="0">
                <a:latin typeface="Georgia" panose="02040502050405020303" pitchFamily="18" charset="0"/>
              </a:rPr>
              <a:t>De 5 levereglene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29B17-ADBC-4E6A-8373-8128DDDD7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5818" y="1771098"/>
            <a:ext cx="9371012" cy="3777622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Georgia" panose="02040502050405020303" pitchFamily="18" charset="0"/>
              </a:rPr>
              <a:t>Avstå fra å drepe</a:t>
            </a:r>
          </a:p>
          <a:p>
            <a:r>
              <a:rPr lang="nb-NO" sz="2400" dirty="0">
                <a:latin typeface="Georgia" panose="02040502050405020303" pitchFamily="18" charset="0"/>
              </a:rPr>
              <a:t>Avstå fra å stjele, </a:t>
            </a:r>
          </a:p>
          <a:p>
            <a:r>
              <a:rPr lang="nb-NO" sz="2400" dirty="0">
                <a:latin typeface="Georgia" panose="02040502050405020303" pitchFamily="18" charset="0"/>
              </a:rPr>
              <a:t>Avstå fra å være utro, begjære (kone, eller kjærester til andre)</a:t>
            </a:r>
          </a:p>
          <a:p>
            <a:r>
              <a:rPr lang="nb-NO" sz="2400" dirty="0">
                <a:latin typeface="Georgia" panose="02040502050405020303" pitchFamily="18" charset="0"/>
              </a:rPr>
              <a:t>Avstå fra å lyve, overdrive</a:t>
            </a:r>
          </a:p>
          <a:p>
            <a:r>
              <a:rPr lang="nb-NO" sz="2400" dirty="0">
                <a:latin typeface="Georgia" panose="02040502050405020303" pitchFamily="18" charset="0"/>
              </a:rPr>
              <a:t>Avstå fra å drikke alkohol, (...)</a:t>
            </a:r>
          </a:p>
        </p:txBody>
      </p:sp>
    </p:spTree>
    <p:extLst>
      <p:ext uri="{BB962C8B-B14F-4D97-AF65-F5344CB8AC3E}">
        <p14:creationId xmlns:p14="http://schemas.microsoft.com/office/powerpoint/2010/main" val="881940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239B8-342C-4AA3-8BBF-444F8030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3" y="510687"/>
            <a:ext cx="8911687" cy="872181"/>
          </a:xfrm>
        </p:spPr>
        <p:txBody>
          <a:bodyPr>
            <a:normAutofit/>
          </a:bodyPr>
          <a:lstStyle/>
          <a:p>
            <a:r>
              <a:rPr lang="nb-NO" sz="2400" b="1" dirty="0">
                <a:latin typeface="Georgia" panose="02040502050405020303" pitchFamily="18" charset="0"/>
              </a:rPr>
              <a:t>De 4 sannheter</a:t>
            </a:r>
            <a:r>
              <a:rPr lang="nb-NO" sz="2400" dirty="0">
                <a:latin typeface="Georgia" panose="02040502050405020303" pitchFamily="18" charset="0"/>
              </a:rPr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4846F-1A1F-4FC4-BC4E-0914280D0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09" y="1540189"/>
            <a:ext cx="9758939" cy="4491156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Sannheten om lidelse</a:t>
            </a:r>
            <a:r>
              <a:rPr lang="nb-NO" sz="2000" dirty="0">
                <a:latin typeface="Georgia" panose="02040502050405020303" pitchFamily="18" charset="0"/>
              </a:rPr>
              <a:t>: - å fødes, å eldes, å bli syk, å dø / (å bli glad, trist, ..osv.)</a:t>
            </a:r>
          </a:p>
          <a:p>
            <a:pPr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Sannheten om årsaken til lidelse</a:t>
            </a:r>
            <a:r>
              <a:rPr lang="nb-NO" sz="2000" dirty="0">
                <a:latin typeface="Georgia" panose="02040502050405020303" pitchFamily="18" charset="0"/>
              </a:rPr>
              <a:t>: Uvitenhet, hat og begjær, gjør at vi ikke forstår riktig og ikke klarer å frigjøre oss fra lidelsen. </a:t>
            </a:r>
          </a:p>
          <a:p>
            <a:pPr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Sannheten om lidelsens slutt</a:t>
            </a:r>
            <a:r>
              <a:rPr lang="nb-NO" sz="2000" dirty="0">
                <a:latin typeface="Georgia" panose="02040502050405020303" pitchFamily="18" charset="0"/>
              </a:rPr>
              <a:t>: Det finnes en slutt på lidelsen og alle dens årsaker. </a:t>
            </a:r>
          </a:p>
          <a:p>
            <a:pPr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Sannheten om veien til lidelsens slutt</a:t>
            </a:r>
            <a:r>
              <a:rPr lang="nb-NO" sz="2000" dirty="0">
                <a:latin typeface="Georgia" panose="02040502050405020303" pitchFamily="18" charset="0"/>
              </a:rPr>
              <a:t>: </a:t>
            </a:r>
            <a:r>
              <a:rPr lang="nb-NO" sz="2000" u="sng" dirty="0">
                <a:latin typeface="Georgia" panose="02040502050405020303" pitchFamily="18" charset="0"/>
              </a:rPr>
              <a:t>Den åtteledede veien </a:t>
            </a:r>
            <a:r>
              <a:rPr lang="nb-NO" sz="2000" dirty="0">
                <a:latin typeface="Georgia" panose="02040502050405020303" pitchFamily="18" charset="0"/>
              </a:rPr>
              <a:t>fører til lidelsens slutt.</a:t>
            </a:r>
          </a:p>
        </p:txBody>
      </p:sp>
    </p:spTree>
    <p:extLst>
      <p:ext uri="{BB962C8B-B14F-4D97-AF65-F5344CB8AC3E}">
        <p14:creationId xmlns:p14="http://schemas.microsoft.com/office/powerpoint/2010/main" val="468174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D17F7-4878-4F4F-91C6-14B51D08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62" y="504038"/>
            <a:ext cx="8911687" cy="1280890"/>
          </a:xfrm>
        </p:spPr>
        <p:txBody>
          <a:bodyPr>
            <a:normAutofit/>
          </a:bodyPr>
          <a:lstStyle/>
          <a:p>
            <a:r>
              <a:rPr lang="nb-NO" sz="2400" b="1" dirty="0">
                <a:latin typeface="Georgia" panose="02040502050405020303" pitchFamily="18" charset="0"/>
              </a:rPr>
              <a:t>Den åtteledede veien</a:t>
            </a:r>
            <a:endParaRPr lang="nb-NO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E2298-8F64-4120-875F-8C09E051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5762" y="1330037"/>
            <a:ext cx="8915400" cy="461813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Rett forståelse: </a:t>
            </a:r>
            <a:r>
              <a:rPr lang="nb-NO" sz="2000" dirty="0">
                <a:latin typeface="Georgia" panose="02040502050405020303" pitchFamily="18" charset="0"/>
              </a:rPr>
              <a:t>At man forstår de fire edle sannheter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Rett tenkemåte:</a:t>
            </a:r>
            <a:r>
              <a:rPr lang="nb-NO" sz="2000" dirty="0">
                <a:latin typeface="Georgia" panose="02040502050405020303" pitchFamily="18" charset="0"/>
              </a:rPr>
              <a:t> Vennlige, fredelige, nyttige tanker.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Rett talemåte:</a:t>
            </a:r>
            <a:r>
              <a:rPr lang="nb-NO" sz="2000" dirty="0">
                <a:latin typeface="Georgia" panose="02040502050405020303" pitchFamily="18" charset="0"/>
              </a:rPr>
              <a:t> Konstruktiv, sann tale, til riktig tid.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Rett handling:</a:t>
            </a:r>
            <a:r>
              <a:rPr lang="nb-NO" sz="2000" dirty="0">
                <a:latin typeface="Georgia" panose="02040502050405020303" pitchFamily="18" charset="0"/>
              </a:rPr>
              <a:t> At man gjør gode ting og avstår fra skadelige handlinger.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Rett levevis:</a:t>
            </a:r>
            <a:r>
              <a:rPr lang="nb-NO" sz="2000" dirty="0">
                <a:latin typeface="Georgia" panose="02040502050405020303" pitchFamily="18" charset="0"/>
              </a:rPr>
              <a:t> Et harmløst yrke. Ikke selge våpen, gift, osv.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Rett anstrengelse:</a:t>
            </a:r>
            <a:r>
              <a:rPr lang="nb-NO" sz="2000" dirty="0">
                <a:latin typeface="Georgia" panose="02040502050405020303" pitchFamily="18" charset="0"/>
              </a:rPr>
              <a:t> Gi opp usunne tendenser, kultivere de gode.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Rett oppmerksomhet:</a:t>
            </a:r>
            <a:r>
              <a:rPr lang="nb-NO" sz="2000" dirty="0">
                <a:latin typeface="Georgia" panose="02040502050405020303" pitchFamily="18" charset="0"/>
              </a:rPr>
              <a:t> Oppmerksomhet på kroppen, følelser, sinnet 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Georgia" panose="02040502050405020303" pitchFamily="18" charset="0"/>
              </a:rPr>
              <a:t>Rett konsentrasjon:</a:t>
            </a:r>
            <a:r>
              <a:rPr lang="nb-NO" sz="2000" dirty="0">
                <a:latin typeface="Georgia" panose="02040502050405020303" pitchFamily="18" charset="0"/>
              </a:rPr>
              <a:t> Konsentrert meditasjon og innsiktsmeditasjon.</a:t>
            </a:r>
          </a:p>
        </p:txBody>
      </p:sp>
    </p:spTree>
    <p:extLst>
      <p:ext uri="{BB962C8B-B14F-4D97-AF65-F5344CB8AC3E}">
        <p14:creationId xmlns:p14="http://schemas.microsoft.com/office/powerpoint/2010/main" val="405464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05EB-20E4-4C81-9A7C-68AA20BA9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2619" y="420910"/>
            <a:ext cx="9574211" cy="1280890"/>
          </a:xfrm>
        </p:spPr>
        <p:txBody>
          <a:bodyPr>
            <a:normAutofit/>
          </a:bodyPr>
          <a:lstStyle/>
          <a:p>
            <a:r>
              <a:rPr lang="nb-NO" sz="2400" b="1" dirty="0">
                <a:latin typeface="Georgia" panose="02040502050405020303" pitchFamily="18" charset="0"/>
              </a:rPr>
              <a:t>Aktiviteter for Khmer Buddhist Forening (KBF)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4BEFD-8226-42C3-94F8-961C4BFBE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2619" y="1293091"/>
            <a:ext cx="9721994" cy="4618131"/>
          </a:xfrm>
        </p:spPr>
        <p:txBody>
          <a:bodyPr/>
          <a:lstStyle/>
          <a:p>
            <a:pPr lvl="0"/>
            <a:r>
              <a:rPr lang="nb-NO" sz="2000" b="1" dirty="0">
                <a:latin typeface="Georgia" panose="02040502050405020303" pitchFamily="18" charset="0"/>
              </a:rPr>
              <a:t>Dharma læring </a:t>
            </a:r>
            <a:r>
              <a:rPr lang="nb-NO" sz="2000" dirty="0">
                <a:latin typeface="Georgia" panose="02040502050405020303" pitchFamily="18" charset="0"/>
              </a:rPr>
              <a:t>– 2 ganger (hver måned: Lørdag/søndag)</a:t>
            </a:r>
            <a:endParaRPr lang="en-US" sz="2000" dirty="0">
              <a:latin typeface="Georgia" panose="02040502050405020303" pitchFamily="18" charset="0"/>
            </a:endParaRPr>
          </a:p>
          <a:p>
            <a:pPr lvl="0"/>
            <a:r>
              <a:rPr lang="nb-NO" sz="2000" dirty="0">
                <a:latin typeface="Georgia" panose="02040502050405020303" pitchFamily="18" charset="0"/>
              </a:rPr>
              <a:t>Invitere munk(er) på besøk oss i KBF senter 1 gang i måneden</a:t>
            </a:r>
            <a:endParaRPr lang="en-US" sz="2000" dirty="0">
              <a:latin typeface="Georgia" panose="02040502050405020303" pitchFamily="18" charset="0"/>
            </a:endParaRPr>
          </a:p>
          <a:p>
            <a:pPr lvl="0"/>
            <a:r>
              <a:rPr lang="nb-NO" sz="2000" b="1" dirty="0">
                <a:latin typeface="Georgia" panose="02040502050405020303" pitchFamily="18" charset="0"/>
              </a:rPr>
              <a:t>Nyttår seremoni </a:t>
            </a:r>
            <a:r>
              <a:rPr lang="nb-NO" sz="2000" dirty="0">
                <a:latin typeface="Georgia" panose="02040502050405020303" pitchFamily="18" charset="0"/>
              </a:rPr>
              <a:t>(Moha Songkran) og fest må feires i 13. eller 14. april </a:t>
            </a:r>
            <a:endParaRPr lang="en-US" sz="2000" dirty="0">
              <a:latin typeface="Georgia" panose="02040502050405020303" pitchFamily="18" charset="0"/>
            </a:endParaRPr>
          </a:p>
          <a:p>
            <a:pPr lvl="0"/>
            <a:r>
              <a:rPr lang="nb-NO" sz="2000" b="1" dirty="0">
                <a:latin typeface="Georgia" panose="02040502050405020303" pitchFamily="18" charset="0"/>
              </a:rPr>
              <a:t>Vesak seremoni </a:t>
            </a:r>
            <a:r>
              <a:rPr lang="nb-NO" sz="2000" dirty="0">
                <a:latin typeface="Georgia" panose="02040502050405020303" pitchFamily="18" charset="0"/>
              </a:rPr>
              <a:t>skal feires i</a:t>
            </a:r>
            <a:r>
              <a:rPr lang="nb-NO" sz="2000" b="1" dirty="0">
                <a:latin typeface="Georgia" panose="02040502050405020303" pitchFamily="18" charset="0"/>
              </a:rPr>
              <a:t> mai </a:t>
            </a:r>
            <a:r>
              <a:rPr lang="nb-NO" sz="2000" dirty="0">
                <a:latin typeface="Georgia" panose="02040502050405020303" pitchFamily="18" charset="0"/>
              </a:rPr>
              <a:t>(Minne om </a:t>
            </a:r>
            <a:r>
              <a:rPr lang="nb-NO" sz="2000" i="1" dirty="0">
                <a:latin typeface="Georgia" panose="02040502050405020303" pitchFamily="18" charset="0"/>
              </a:rPr>
              <a:t>Buddhas fødsel, oppvåkning og bortgang</a:t>
            </a:r>
            <a:r>
              <a:rPr lang="nb-NO" sz="2000" dirty="0">
                <a:latin typeface="Georgia" panose="02040502050405020303" pitchFamily="18" charset="0"/>
              </a:rPr>
              <a:t>)</a:t>
            </a:r>
            <a:endParaRPr lang="en-US" sz="2000" dirty="0">
              <a:latin typeface="Georgia" panose="02040502050405020303" pitchFamily="18" charset="0"/>
            </a:endParaRPr>
          </a:p>
          <a:p>
            <a:pPr lvl="0"/>
            <a:r>
              <a:rPr lang="nb-NO" sz="2000" b="1" dirty="0">
                <a:latin typeface="Georgia" panose="02040502050405020303" pitchFamily="18" charset="0"/>
              </a:rPr>
              <a:t>Sommer</a:t>
            </a:r>
            <a:r>
              <a:rPr lang="nb-NO" sz="2000" dirty="0">
                <a:latin typeface="Georgia" panose="02040502050405020303" pitchFamily="18" charset="0"/>
              </a:rPr>
              <a:t>: Dharma læring/praktisering</a:t>
            </a:r>
            <a:endParaRPr lang="en-US" sz="2000" dirty="0">
              <a:latin typeface="Georgia" panose="02040502050405020303" pitchFamily="18" charset="0"/>
            </a:endParaRPr>
          </a:p>
          <a:p>
            <a:pPr lvl="0"/>
            <a:r>
              <a:rPr lang="nb-NO" sz="2000" b="1" dirty="0">
                <a:latin typeface="Georgia" panose="02040502050405020303" pitchFamily="18" charset="0"/>
              </a:rPr>
              <a:t>Minnedag seremoni </a:t>
            </a:r>
            <a:r>
              <a:rPr lang="nb-NO" sz="2000" dirty="0">
                <a:latin typeface="Georgia" panose="02040502050405020303" pitchFamily="18" charset="0"/>
              </a:rPr>
              <a:t>(Pchum-Ben) skal feires i Sept/oktober</a:t>
            </a:r>
            <a:endParaRPr lang="en-US" sz="2000" dirty="0">
              <a:latin typeface="Georgia" panose="02040502050405020303" pitchFamily="18" charset="0"/>
            </a:endParaRPr>
          </a:p>
          <a:p>
            <a:pPr lvl="0"/>
            <a:r>
              <a:rPr lang="nb-NO" sz="2000" b="1" dirty="0">
                <a:latin typeface="Georgia" panose="02040502050405020303" pitchFamily="18" charset="0"/>
              </a:rPr>
              <a:t>Kulturdag/kveld</a:t>
            </a:r>
            <a:r>
              <a:rPr lang="nb-NO" sz="2000" dirty="0">
                <a:latin typeface="Georgia" panose="02040502050405020303" pitchFamily="18" charset="0"/>
              </a:rPr>
              <a:t> skal skje innen november/Desember</a:t>
            </a:r>
            <a:endParaRPr lang="en-US" sz="20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625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A75B6A-4547-42C1-9A84-1A450379D0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427276"/>
            <a:ext cx="4639468" cy="6185959"/>
          </a:xfrm>
        </p:spPr>
      </p:pic>
    </p:spTree>
    <p:extLst>
      <p:ext uri="{BB962C8B-B14F-4D97-AF65-F5344CB8AC3E}">
        <p14:creationId xmlns:p14="http://schemas.microsoft.com/office/powerpoint/2010/main" val="370014431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2551</TotalTime>
  <Words>502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Georgia</vt:lpstr>
      <vt:lpstr>Wingdings 3</vt:lpstr>
      <vt:lpstr>Wisp</vt:lpstr>
      <vt:lpstr>Khmer Buddhist Forening (KBF)</vt:lpstr>
      <vt:lpstr>Innledning</vt:lpstr>
      <vt:lpstr>Retninger – blir delt i 2 vogner (Theravada og Mahayana) </vt:lpstr>
      <vt:lpstr>Hvem må praktisere Buddhist reglene?</vt:lpstr>
      <vt:lpstr>De 5 levereglene</vt:lpstr>
      <vt:lpstr>De 4 sannheter </vt:lpstr>
      <vt:lpstr>Den åtteledede veien</vt:lpstr>
      <vt:lpstr>Aktiviteter for Khmer Buddhist Forening (KBF)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Khmer Buddhist Forening</dc:title>
  <dc:creator>KBFN</dc:creator>
  <cp:lastModifiedBy>KBFN</cp:lastModifiedBy>
  <cp:revision>37</cp:revision>
  <cp:lastPrinted>2019-04-25T15:37:24Z</cp:lastPrinted>
  <dcterms:created xsi:type="dcterms:W3CDTF">2019-01-13T21:59:18Z</dcterms:created>
  <dcterms:modified xsi:type="dcterms:W3CDTF">2019-04-25T15:39:39Z</dcterms:modified>
</cp:coreProperties>
</file>